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2" r:id="rId2"/>
    <p:sldId id="340" r:id="rId3"/>
    <p:sldId id="337" r:id="rId4"/>
    <p:sldId id="341" r:id="rId5"/>
    <p:sldId id="346" r:id="rId6"/>
    <p:sldId id="347" r:id="rId7"/>
    <p:sldId id="348" r:id="rId8"/>
    <p:sldId id="349" r:id="rId9"/>
    <p:sldId id="342" r:id="rId10"/>
    <p:sldId id="343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2"/>
    <p:restoredTop sz="78659" autoAdjust="0"/>
  </p:normalViewPr>
  <p:slideViewPr>
    <p:cSldViewPr snapToGrid="0" snapToObjects="1">
      <p:cViewPr varScale="1">
        <p:scale>
          <a:sx n="100" d="100"/>
          <a:sy n="100" d="100"/>
        </p:scale>
        <p:origin x="230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Stakeholders need to be bought in from the beginning or it won’t be effective</a:t>
            </a:r>
          </a:p>
        </p:txBody>
      </p:sp>
    </p:spTree>
    <p:extLst>
      <p:ext uri="{BB962C8B-B14F-4D97-AF65-F5344CB8AC3E}">
        <p14:creationId xmlns:p14="http://schemas.microsoft.com/office/powerpoint/2010/main" val="188393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Stakeholders need to be bought in from the beginning or it won’t be effective</a:t>
            </a:r>
          </a:p>
        </p:txBody>
      </p:sp>
    </p:spTree>
    <p:extLst>
      <p:ext uri="{BB962C8B-B14F-4D97-AF65-F5344CB8AC3E}">
        <p14:creationId xmlns:p14="http://schemas.microsoft.com/office/powerpoint/2010/main" val="52396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3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4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3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FA06-CC83-044C-9759-0C5E9A615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4812" y="5780975"/>
            <a:ext cx="2507226" cy="5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564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ssg.uchicago.edu/projec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/>
              <a:t>Case Studies: Machine Learning meets Policy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 err="1"/>
              <a:t>Rayid</a:t>
            </a:r>
            <a:r>
              <a:rPr lang="en-US" sz="4000" dirty="0"/>
              <a:t> </a:t>
            </a:r>
            <a:r>
              <a:rPr lang="en-US" sz="4000" dirty="0" err="1"/>
              <a:t>Ghani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05711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00"/>
            <a:ext cx="9144000" cy="64008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861" y="277299"/>
            <a:ext cx="1239619" cy="1188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3518" y="3014467"/>
            <a:ext cx="2857500" cy="242893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3840" y="1386199"/>
            <a:ext cx="7532849" cy="2175849"/>
            <a:chOff x="340805" y="528948"/>
            <a:chExt cx="7517177" cy="2175850"/>
          </a:xfrm>
        </p:grpSpPr>
        <p:sp>
          <p:nvSpPr>
            <p:cNvPr id="6" name="TextBox 5"/>
            <p:cNvSpPr txBox="1"/>
            <p:nvPr/>
          </p:nvSpPr>
          <p:spPr>
            <a:xfrm>
              <a:off x="340805" y="612481"/>
              <a:ext cx="19595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Impaired Attention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1725" y="528948"/>
              <a:ext cx="1996257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Lack of Motor Skills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51107" y="1431941"/>
              <a:ext cx="1900726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Learning Disability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1723" y="2335466"/>
              <a:ext cx="1918706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Memory Problems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806" y="1431941"/>
              <a:ext cx="2968887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Hearing Loss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0805" y="2331741"/>
              <a:ext cx="2959589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Lower IQ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82632" y="387288"/>
            <a:ext cx="5975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LEAD</a:t>
            </a:r>
          </a:p>
        </p:txBody>
      </p:sp>
    </p:spTree>
    <p:extLst>
      <p:ext uri="{BB962C8B-B14F-4D97-AF65-F5344CB8AC3E}">
        <p14:creationId xmlns:p14="http://schemas.microsoft.com/office/powerpoint/2010/main" val="5085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584" y="1040274"/>
            <a:ext cx="8835489" cy="5474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75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49"/>
            <a:ext cx="9144000" cy="43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39476"/>
            <a:ext cx="9144000" cy="3880442"/>
          </a:xfrm>
        </p:spPr>
      </p:pic>
    </p:spTree>
    <p:extLst>
      <p:ext uri="{BB962C8B-B14F-4D97-AF65-F5344CB8AC3E}">
        <p14:creationId xmlns:p14="http://schemas.microsoft.com/office/powerpoint/2010/main" val="25751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144000" cy="48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8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56" r="-5556"/>
          <a:stretch/>
        </p:blipFill>
        <p:spPr bwMode="auto">
          <a:xfrm>
            <a:off x="-524256" y="0"/>
            <a:ext cx="10192512" cy="645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666" y="57803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6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82" y="11065124"/>
            <a:ext cx="7952149" cy="5301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82" y="11217524"/>
            <a:ext cx="7952149" cy="5301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68299"/>
            <a:ext cx="5454650" cy="3700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328" y="4394200"/>
            <a:ext cx="865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Existing System can identify </a:t>
            </a:r>
            <a:r>
              <a:rPr lang="en-US" sz="2400" dirty="0">
                <a:latin typeface="+mn-lt"/>
                <a:ea typeface="Helvetica Neue Light" charset="0"/>
                <a:cs typeface="Helvetica Neue Light" charset="0"/>
              </a:rPr>
              <a:t>45% of the at-risk students in 10</a:t>
            </a:r>
            <a:r>
              <a:rPr lang="en-US" sz="2400" baseline="30000" dirty="0">
                <a:latin typeface="+mn-lt"/>
                <a:ea typeface="Helvetica Neue Light" charset="0"/>
                <a:cs typeface="Helvetica Neue Light" charset="0"/>
              </a:rPr>
              <a:t>th</a:t>
            </a:r>
            <a:r>
              <a:rPr lang="en-US" sz="2400" dirty="0">
                <a:latin typeface="+mn-lt"/>
                <a:ea typeface="Helvetica Neue Light" charset="0"/>
                <a:cs typeface="Helvetica Neue Light" charset="0"/>
              </a:rPr>
              <a:t> grade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29328" y="5374664"/>
          <a:ext cx="8229599" cy="431434"/>
        </p:xfrm>
        <a:graphic>
          <a:graphicData uri="http://schemas.openxmlformats.org/drawingml/2006/table">
            <a:tbl>
              <a:tblPr/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1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6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7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8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9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10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11</a:t>
                      </a:r>
                      <a:endParaRPr lang="cs-CZ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12</a:t>
                      </a:r>
                      <a:endParaRPr lang="is-IS" sz="1100" dirty="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9328" y="5297010"/>
            <a:ext cx="787487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       111 of 209 students at risk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125 of 209 students at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15 at 5.11.13 PM.png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425" y="11925500"/>
            <a:ext cx="6630901" cy="3597888"/>
          </a:xfrm>
          <a:prstGeom prst="rect">
            <a:avLst/>
          </a:prstGeom>
        </p:spPr>
      </p:pic>
      <p:pic>
        <p:nvPicPr>
          <p:cNvPr id="4" name="Picture 3" descr="Screen Shot 2016-08-15 at 5.11.13 PM.png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25" y="12077900"/>
            <a:ext cx="6630901" cy="3597888"/>
          </a:xfrm>
          <a:prstGeom prst="rect">
            <a:avLst/>
          </a:prstGeom>
        </p:spPr>
      </p:pic>
      <p:pic>
        <p:nvPicPr>
          <p:cNvPr id="1026" name="Picture 2" descr="anergy_S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0311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800" y="533400"/>
            <a:ext cx="8851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2.4 billion people don’t have sanitation facilities</a:t>
            </a: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946 million people defecate in the open.</a:t>
            </a: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2.5 million people die each year due to sanitation-related diseases.</a:t>
            </a:r>
          </a:p>
        </p:txBody>
      </p:sp>
    </p:spTree>
    <p:extLst>
      <p:ext uri="{BB962C8B-B14F-4D97-AF65-F5344CB8AC3E}">
        <p14:creationId xmlns:p14="http://schemas.microsoft.com/office/powerpoint/2010/main" val="13044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46% of the Mexican Population lives in poverty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8429"/>
            <a:ext cx="9144000" cy="37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3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lh6.googleusercontent.com/oEnlIneMEAScc4jMXTqyGYQy41dB_T0BxgBL6JnugHt3sRJldP-o38aSyyr_Pnz6qMbGYvAeroffVqyPgurMlUUtDGqCaO65V0YXtdKoDEKQ5DGBjRZAKn4IU1LthlcUmBJa6d6BuBs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433946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8" name="Group 7"/>
          <p:cNvGrpSpPr/>
          <p:nvPr/>
        </p:nvGrpSpPr>
        <p:grpSpPr>
          <a:xfrm>
            <a:off x="149710" y="984443"/>
            <a:ext cx="8994290" cy="5016306"/>
            <a:chOff x="199614" y="169591"/>
            <a:chExt cx="11992386" cy="6688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2342" y="4136909"/>
              <a:ext cx="3239658" cy="27210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9614" y="169591"/>
              <a:ext cx="8529053" cy="615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11 million people move through 3,100 Jails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9614" y="2831096"/>
              <a:ext cx="6096000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$22 Billion in costs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9614" y="4947504"/>
              <a:ext cx="7488565" cy="1415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64 % suffer from mental illness, 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68% have a substance abuse disorder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44 % suffer from chronic health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265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4OgaFxe0dZ72-OIkFKA-_6FFyZCneOPMCTIN219olr0uz4s3cGaTpHxQ6KDkozCvt1CQXri7bEFFWKVXVOjlfVoY_dd-IcTr7KHWd5yZkPqqxsPz91_8O1qhlVM86xirnlJlIwVyr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6" y="1036638"/>
            <a:ext cx="6707690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9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 for Policy Problems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Goals</a:t>
            </a:r>
          </a:p>
          <a:p>
            <a:pPr lvl="1"/>
            <a:r>
              <a:rPr lang="en-US" dirty="0"/>
              <a:t>Measurable, optimizing what you care about</a:t>
            </a:r>
          </a:p>
          <a:p>
            <a:r>
              <a:rPr lang="en-US" dirty="0"/>
              <a:t>Identify Actions</a:t>
            </a:r>
          </a:p>
          <a:p>
            <a:pPr lvl="1"/>
            <a:r>
              <a:rPr lang="en-US" dirty="0"/>
              <a:t>What will you do once the analysis is done?</a:t>
            </a:r>
          </a:p>
          <a:p>
            <a:r>
              <a:rPr lang="en-US" dirty="0"/>
              <a:t>Identify Data Sources</a:t>
            </a:r>
          </a:p>
          <a:p>
            <a:pPr lvl="1"/>
            <a:r>
              <a:rPr lang="en-US" dirty="0"/>
              <a:t>Data you have</a:t>
            </a:r>
          </a:p>
          <a:p>
            <a:pPr lvl="1"/>
            <a:r>
              <a:rPr lang="en-US" dirty="0"/>
              <a:t>Data you need</a:t>
            </a:r>
          </a:p>
          <a:p>
            <a:r>
              <a:rPr lang="en-US" dirty="0"/>
              <a:t>Identify Analysis/models/machine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Scoping Policy Projects</a:t>
            </a:r>
          </a:p>
        </p:txBody>
      </p:sp>
    </p:spTree>
    <p:extLst>
      <p:ext uri="{BB962C8B-B14F-4D97-AF65-F5344CB8AC3E}">
        <p14:creationId xmlns:p14="http://schemas.microsoft.com/office/powerpoint/2010/main" val="86446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4400" dirty="0"/>
          </a:p>
          <a:p>
            <a:pPr marL="457200" indent="-228600">
              <a:spcBef>
                <a:spcPts val="0"/>
              </a:spcBef>
            </a:pPr>
            <a:r>
              <a:rPr lang="en" sz="3600" dirty="0"/>
              <a:t>What (measurable) goals do you have?</a:t>
            </a:r>
            <a:endParaRPr lang="en-US" sz="3600" dirty="0"/>
          </a:p>
          <a:p>
            <a:pPr marL="457200" indent="-228600">
              <a:spcBef>
                <a:spcPts val="0"/>
              </a:spcBef>
            </a:pPr>
            <a:endParaRPr lang="en-US" sz="3600" dirty="0"/>
          </a:p>
          <a:p>
            <a:pPr marL="457200" indent="-228600">
              <a:spcBef>
                <a:spcPts val="0"/>
              </a:spcBef>
            </a:pPr>
            <a:endParaRPr lang="en" sz="3600" dirty="0"/>
          </a:p>
          <a:p>
            <a:pPr marL="457200" indent="-228600">
              <a:spcBef>
                <a:spcPts val="0"/>
              </a:spcBef>
            </a:pPr>
            <a:r>
              <a:rPr lang="en" sz="3600" dirty="0"/>
              <a:t>What are the relative priorities and tradeoffs for each goal?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Step 1: Determine Goals</a:t>
            </a:r>
          </a:p>
        </p:txBody>
      </p:sp>
    </p:spTree>
    <p:extLst>
      <p:ext uri="{BB962C8B-B14F-4D97-AF65-F5344CB8AC3E}">
        <p14:creationId xmlns:p14="http://schemas.microsoft.com/office/powerpoint/2010/main" val="184681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idx="1"/>
          </p:nvPr>
        </p:nvSpPr>
        <p:spPr>
          <a:xfrm>
            <a:off x="223280" y="1425521"/>
            <a:ext cx="8749772" cy="4954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dirty="0"/>
              <a:t>What interventions do I have access to? </a:t>
            </a:r>
            <a:endParaRPr lang="en-US" dirty="0"/>
          </a:p>
          <a:p>
            <a:pPr marL="857250" lvl="1" indent="-228600">
              <a:spcBef>
                <a:spcPts val="0"/>
              </a:spcBef>
            </a:pPr>
            <a:r>
              <a:rPr lang="en" dirty="0"/>
              <a:t>What would they do differently if they had more information/knew where their interventions were most likely to be effective?</a:t>
            </a:r>
          </a:p>
          <a:p>
            <a:pPr marL="457200" indent="-228600">
              <a:spcBef>
                <a:spcPts val="0"/>
              </a:spcBef>
            </a:pPr>
            <a:endParaRPr lang="en-US" dirty="0"/>
          </a:p>
          <a:p>
            <a:pPr marL="457200" indent="-228600">
              <a:spcBef>
                <a:spcPts val="0"/>
              </a:spcBef>
            </a:pPr>
            <a:r>
              <a:rPr lang="en" dirty="0"/>
              <a:t>Informing these actions:</a:t>
            </a: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Who? (to target for each action)</a:t>
            </a: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How? (to use different communication channels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Step 2: Identify Actions that can be taken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 achieve the goal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57200" y="562451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3124200" y="562451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553200" y="562451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15600" y="5624525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382232" y="5624512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</a:p>
        </p:txBody>
      </p:sp>
    </p:spTree>
    <p:extLst>
      <p:ext uri="{BB962C8B-B14F-4D97-AF65-F5344CB8AC3E}">
        <p14:creationId xmlns:p14="http://schemas.microsoft.com/office/powerpoint/2010/main" val="77663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700"/>
              </a:spcBef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relevant data sources do you have?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700"/>
              </a:spcBef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data do you need?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700"/>
              </a:spcBef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external data can you augment this with?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Step 3: Data Sources</a:t>
            </a:r>
          </a:p>
        </p:txBody>
      </p:sp>
    </p:spTree>
    <p:extLst>
      <p:ext uri="{BB962C8B-B14F-4D97-AF65-F5344CB8AC3E}">
        <p14:creationId xmlns:p14="http://schemas.microsoft.com/office/powerpoint/2010/main" val="15967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analysis needs to be done?</a:t>
            </a: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type of methods will they use?</a:t>
            </a: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the analysis be validated?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Step 4: Analysis</a:t>
            </a:r>
          </a:p>
        </p:txBody>
      </p:sp>
    </p:spTree>
    <p:extLst>
      <p:ext uri="{BB962C8B-B14F-4D97-AF65-F5344CB8AC3E}">
        <p14:creationId xmlns:p14="http://schemas.microsoft.com/office/powerpoint/2010/main" val="19076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examples at </a:t>
            </a:r>
            <a:r>
              <a:rPr lang="en-US" dirty="0">
                <a:hlinkClick r:id="rId2"/>
              </a:rPr>
              <a:t>http://dssg.uchicago.edu/projects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Case Studies</a:t>
            </a:r>
          </a:p>
        </p:txBody>
      </p:sp>
    </p:spTree>
    <p:extLst>
      <p:ext uri="{BB962C8B-B14F-4D97-AF65-F5344CB8AC3E}">
        <p14:creationId xmlns:p14="http://schemas.microsoft.com/office/powerpoint/2010/main" val="1461500852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24233</TotalTime>
  <Words>436</Words>
  <Application>Microsoft Macintosh PowerPoint</Application>
  <PresentationFormat>On-screen Show (4:3)</PresentationFormat>
  <Paragraphs>84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</vt:lpstr>
      <vt:lpstr>Helvetica Neue Light</vt:lpstr>
      <vt:lpstr>Lato</vt:lpstr>
      <vt:lpstr>ghani uofc template</vt:lpstr>
      <vt:lpstr>Case Studies: Machine Learning meets Policy </vt:lpstr>
      <vt:lpstr>Machine Learning</vt:lpstr>
      <vt:lpstr>Types of ML tasks for Policy Problems</vt:lpstr>
      <vt:lpstr>Scoping Policy Projects</vt:lpstr>
      <vt:lpstr>Step 1: Determine Goals</vt:lpstr>
      <vt:lpstr>Step 2: Identify Actions that can be taken to achieve the goal</vt:lpstr>
      <vt:lpstr>Step 3: Data Sources</vt:lpstr>
      <vt:lpstr>Step 4: Analysis</vt:lpstr>
      <vt:lpstr>Examples of Case Studies</vt:lpstr>
      <vt:lpstr>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46% of the Mexican Population lives in poverty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rayid ghani</cp:lastModifiedBy>
  <cp:revision>120</cp:revision>
  <dcterms:created xsi:type="dcterms:W3CDTF">2013-08-06T06:32:01Z</dcterms:created>
  <dcterms:modified xsi:type="dcterms:W3CDTF">2019-04-01T19:56:14Z</dcterms:modified>
</cp:coreProperties>
</file>